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5"/>
  </p:notesMasterIdLst>
  <p:handoutMasterIdLst>
    <p:handoutMasterId r:id="rId16"/>
  </p:handoutMasterIdLst>
  <p:sldIdLst>
    <p:sldId id="364" r:id="rId2"/>
    <p:sldId id="366" r:id="rId3"/>
    <p:sldId id="367" r:id="rId4"/>
    <p:sldId id="346" r:id="rId5"/>
    <p:sldId id="388" r:id="rId6"/>
    <p:sldId id="389" r:id="rId7"/>
    <p:sldId id="399" r:id="rId8"/>
    <p:sldId id="392" r:id="rId9"/>
    <p:sldId id="368" r:id="rId10"/>
    <p:sldId id="390" r:id="rId11"/>
    <p:sldId id="391" r:id="rId12"/>
    <p:sldId id="371" r:id="rId13"/>
    <p:sldId id="37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63" autoAdjust="0"/>
    <p:restoredTop sz="94660"/>
  </p:normalViewPr>
  <p:slideViewPr>
    <p:cSldViewPr>
      <p:cViewPr varScale="1">
        <p:scale>
          <a:sx n="68" d="100"/>
          <a:sy n="68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2C533021-15B9-4674-AB90-B4E243A8F4FB}" type="slidenum">
              <a:rPr lang="fa-IR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1E860AA-602B-42F8-999C-2BC8721E4CC2}" type="slidenum">
              <a:rPr lang="fa-IR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1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2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4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5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6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7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8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9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10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12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CBCDDB-5ACC-40A1-9DE3-02E16936F239}" type="slidenum">
              <a:rPr lang="fa-IR">
                <a:cs typeface="Arial" pitchFamily="34" charset="0"/>
              </a:rPr>
              <a:pPr/>
              <a:t>13</a:t>
            </a:fld>
            <a:endParaRPr lang="en-US">
              <a:cs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986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9798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297988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97989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97990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97991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a-IR"/>
              </a:p>
            </p:txBody>
          </p:sp>
        </p:grpSp>
        <p:grpSp>
          <p:nvGrpSpPr>
            <p:cNvPr id="297992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97993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97994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a-IR"/>
              </a:p>
            </p:txBody>
          </p:sp>
        </p:grpSp>
      </p:grpSp>
      <p:sp>
        <p:nvSpPr>
          <p:cNvPr id="29799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Click to edit Master title style</a:t>
            </a:r>
          </a:p>
        </p:txBody>
      </p:sp>
      <p:sp>
        <p:nvSpPr>
          <p:cNvPr id="29799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Click to edit Master subtitle style</a:t>
            </a:r>
          </a:p>
        </p:txBody>
      </p:sp>
      <p:sp>
        <p:nvSpPr>
          <p:cNvPr id="297997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99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999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8623762-4682-484F-9ACE-6F8070156006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7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5" grpId="0"/>
      <p:bldP spid="297996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79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799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5E6D0-0485-49BE-96CE-92234B1A324C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A01079-B908-44F0-AD59-7FE3772E0BE7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81917-895E-4FF7-B99F-FDA4204E4575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9C343-A66A-4B0D-9CB9-6107B905E8D6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3E885-9AC3-4DA9-A12D-4C19FE587431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B1CC3-9624-4CBC-8B1B-0ED4D83643ED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5E0E40-9CC7-45BE-8097-8488C0453D0D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12DF3F-8739-48CF-8C7B-857A4CA60589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26E5C-602E-47A9-98A1-6C042FE73B9D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A186C-60AA-4BCF-872B-8186963E30A3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62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29696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29696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9696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9696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a-IR"/>
              </a:p>
            </p:txBody>
          </p:sp>
        </p:grpSp>
      </p:grpSp>
      <p:sp>
        <p:nvSpPr>
          <p:cNvPr id="29696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title style</a:t>
            </a:r>
          </a:p>
        </p:txBody>
      </p:sp>
      <p:sp>
        <p:nvSpPr>
          <p:cNvPr id="29696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</a:p>
        </p:txBody>
      </p:sp>
      <p:sp>
        <p:nvSpPr>
          <p:cNvPr id="29696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9697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29697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0786A636-FF81-4EAF-80C1-A683356D7A7A}" type="slidenum">
              <a:rPr lang="fa-IR"/>
              <a:pPr/>
              <a:t>‹#›</a:t>
            </a:fld>
            <a:endParaRPr lang="en-US"/>
          </a:p>
        </p:txBody>
      </p:sp>
      <p:sp>
        <p:nvSpPr>
          <p:cNvPr id="29697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6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6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6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69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69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7" grpId="0"/>
      <p:bldP spid="296968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69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696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69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696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69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696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69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696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69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696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s/Reference.doc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402638" cy="20574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بسم الله الرحمن الرحيم</a:t>
            </a:r>
            <a:endParaRPr lang="en-US" sz="115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4724400"/>
            <a:ext cx="7772400" cy="990600"/>
          </a:xfrm>
        </p:spPr>
        <p:txBody>
          <a:bodyPr/>
          <a:lstStyle/>
          <a:p>
            <a:pPr algn="ctr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48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Mitra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402638" cy="20574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روش شناسی نقد هوشورزی </a:t>
            </a:r>
            <a:b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</a:br>
            <a: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و تحليل منطقی</a:t>
            </a:r>
            <a:endParaRPr lang="en-US" sz="115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4724400"/>
            <a:ext cx="7772400" cy="990600"/>
          </a:xfrm>
        </p:spPr>
        <p:txBody>
          <a:bodyPr/>
          <a:lstStyle/>
          <a:p>
            <a:pPr algn="ctr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a-IR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Mitra" pitchFamily="2" charset="-78"/>
              </a:rPr>
              <a:t>با تکيه بر حيطه الهيات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402638" cy="20574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/>
            </a:r>
            <a:b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</a:br>
            <a: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نقد هوشورزی: گذاری بر مبانی </a:t>
            </a:r>
            <a:br>
              <a:rPr lang="fa-IR" sz="115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</a:br>
            <a:endParaRPr lang="en-US" sz="115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4724400"/>
            <a:ext cx="7772400" cy="990600"/>
          </a:xfrm>
        </p:spPr>
        <p:txBody>
          <a:bodyPr/>
          <a:lstStyle/>
          <a:p>
            <a:pPr algn="ctr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a-IR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Mitra" pitchFamily="2" charset="-78"/>
              </a:rPr>
              <a:t>جلسه اول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نقد هوشورزی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en-US" sz="2400" dirty="0" smtClean="0">
              <a:cs typeface="Zar" pitchFamily="2" charset="-78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Intelligence criticism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Intelligentia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ar-SA" sz="4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منطق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en-US" sz="2400" dirty="0" smtClean="0">
              <a:cs typeface="Zar" pitchFamily="2" charset="-78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800" dirty="0" smtClean="0">
                <a:latin typeface="Times New Roman" pitchFamily="18" charset="0"/>
                <a:cs typeface="Zar" pitchFamily="2" charset="-78"/>
              </a:rPr>
              <a:t>Laws of Truth (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قوانين صدق</a:t>
            </a:r>
            <a:r>
              <a:rPr lang="en-US" sz="4800" dirty="0" smtClean="0">
                <a:latin typeface="Times New Roman" pitchFamily="18" charset="0"/>
                <a:cs typeface="Zar" pitchFamily="2" charset="-78"/>
              </a:rPr>
              <a:t>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4800" dirty="0" smtClean="0">
                <a:latin typeface="Times New Roman" pitchFamily="18" charset="0"/>
                <a:cs typeface="Zar" pitchFamily="2" charset="-78"/>
              </a:rPr>
              <a:t>Kant/Frege: Science of Judgment (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علم داوری</a:t>
            </a:r>
            <a:r>
              <a:rPr lang="en-US" sz="4800" dirty="0" smtClean="0">
                <a:latin typeface="Times New Roman" pitchFamily="18" charset="0"/>
                <a:cs typeface="Zar" pitchFamily="2" charset="-78"/>
              </a:rPr>
              <a:t>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4800" dirty="0" smtClean="0">
                <a:latin typeface="Times New Roman" pitchFamily="18" charset="0"/>
                <a:cs typeface="Zar" pitchFamily="2" charset="-78"/>
              </a:rPr>
              <a:t>Laws of Thought (</a:t>
            </a: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قوانين تفکر</a:t>
            </a:r>
            <a:r>
              <a:rPr lang="en-US" sz="4800" dirty="0" smtClean="0">
                <a:latin typeface="Times New Roman" pitchFamily="18" charset="0"/>
                <a:cs typeface="Zar" pitchFamily="2" charset="-78"/>
              </a:rPr>
              <a:t>)</a:t>
            </a:r>
            <a:endParaRPr lang="ar-SA" sz="4800" dirty="0" smtClean="0">
              <a:latin typeface="Times New Roman" pitchFamily="18" charset="0"/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گونه های منطق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Aristotle: Classical (Formal) logic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Hegel: Dialectical logic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Jan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Łukasi</a:t>
            </a:r>
            <a:r>
              <a:rPr lang="en-US" sz="4400" dirty="0" err="1" smtClean="0">
                <a:latin typeface="Times New Roman"/>
                <a:cs typeface="Times New Roman"/>
              </a:rPr>
              <a:t>ęwicz</a:t>
            </a:r>
            <a:r>
              <a:rPr lang="en-US" sz="4400" dirty="0" smtClean="0">
                <a:latin typeface="Times New Roman"/>
                <a:cs typeface="Times New Roman"/>
              </a:rPr>
              <a:t>: Ternary logic (</a:t>
            </a:r>
            <a:r>
              <a:rPr lang="en-US" sz="4400" dirty="0" err="1" smtClean="0">
                <a:latin typeface="Times New Roman"/>
                <a:cs typeface="Times New Roman"/>
              </a:rPr>
              <a:t>Tr</a:t>
            </a:r>
            <a:r>
              <a:rPr lang="en-US" sz="4400" dirty="0" smtClean="0">
                <a:latin typeface="Times New Roman"/>
                <a:cs typeface="Times New Roman"/>
              </a:rPr>
              <a:t>/</a:t>
            </a:r>
            <a:r>
              <a:rPr lang="en-US" sz="4400" dirty="0" err="1" smtClean="0">
                <a:latin typeface="Times New Roman"/>
                <a:cs typeface="Times New Roman"/>
              </a:rPr>
              <a:t>Fa</a:t>
            </a:r>
            <a:r>
              <a:rPr lang="en-US" sz="4400" dirty="0" smtClean="0">
                <a:latin typeface="Times New Roman"/>
                <a:cs typeface="Times New Roman"/>
              </a:rPr>
              <a:t>/Possible)</a:t>
            </a:r>
          </a:p>
          <a:p>
            <a:pPr algn="l" eaLnBrk="1" hangingPunct="1">
              <a:lnSpc>
                <a:spcPct val="90000"/>
              </a:lnSpc>
            </a:pPr>
            <a:r>
              <a:rPr lang="en-US" sz="4400" dirty="0" err="1" smtClean="0">
                <a:latin typeface="Times New Roman"/>
                <a:cs typeface="Times New Roman"/>
              </a:rPr>
              <a:t>Askar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  <a:r>
              <a:rPr lang="en-US" sz="4400" dirty="0" err="1" smtClean="0">
                <a:latin typeface="Times New Roman"/>
                <a:cs typeface="Times New Roman"/>
              </a:rPr>
              <a:t>Lotfizadeh</a:t>
            </a:r>
            <a:r>
              <a:rPr lang="en-US" sz="4400" dirty="0" smtClean="0">
                <a:latin typeface="Times New Roman"/>
                <a:cs typeface="Times New Roman"/>
              </a:rPr>
              <a:t>: Fuzzy Logic (Degrees of Truth)</a:t>
            </a:r>
            <a:endParaRPr lang="ar-SA" sz="4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گونه های منطق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lnSpc>
                <a:spcPct val="90000"/>
              </a:lnSpc>
            </a:pPr>
            <a:endParaRPr lang="fa-IR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لطفی زاده، منطق فازی (درجات صدق)</a:t>
            </a:r>
          </a:p>
          <a:p>
            <a:pPr algn="r" rtl="1" eaLnBrk="1" hangingPunct="1">
              <a:lnSpc>
                <a:spcPct val="90000"/>
              </a:lnSpc>
            </a:pPr>
            <a:endParaRPr lang="fa-IR" sz="4400" dirty="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مفهوم اقرب و اقوی در مقام افتاء</a:t>
            </a:r>
          </a:p>
          <a:p>
            <a:pPr algn="r" rtl="1" eaLnBrk="1" hangingPunct="1">
              <a:lnSpc>
                <a:spcPct val="90000"/>
              </a:lnSpc>
            </a:pPr>
            <a:endParaRPr lang="fa-IR" sz="440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r>
              <a:rPr lang="fa-IR" sz="4400" smtClean="0">
                <a:latin typeface="Times New Roman" pitchFamily="18" charset="0"/>
                <a:cs typeface="Zar" pitchFamily="2" charset="-78"/>
              </a:rPr>
              <a:t>مفهوم حسنات الابرار سيئات المقربين</a:t>
            </a:r>
            <a:endParaRPr lang="en-US" sz="4400" dirty="0" smtClean="0">
              <a:latin typeface="Times New Roman" pitchFamily="18" charset="0"/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گونه های منطق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en-US" sz="4400" dirty="0" smtClean="0">
                <a:latin typeface="Times New Roman" pitchFamily="18" charset="0"/>
                <a:cs typeface="Zar" pitchFamily="2" charset="-78"/>
              </a:rPr>
              <a:t>Archeology of knowledge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ديرين شناسی دانش</a:t>
            </a:r>
            <a:endParaRPr lang="en-US" sz="4400" dirty="0" smtClean="0">
              <a:latin typeface="Times New Roman" pitchFamily="18" charset="0"/>
              <a:cs typeface="Zar" pitchFamily="2" charset="-78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400" dirty="0" err="1" smtClean="0">
                <a:latin typeface="Times New Roman" pitchFamily="18" charset="0"/>
                <a:cs typeface="Zar" pitchFamily="2" charset="-78"/>
              </a:rPr>
              <a:t>Geneology</a:t>
            </a:r>
            <a:r>
              <a:rPr lang="en-US" sz="4400" dirty="0" smtClean="0">
                <a:latin typeface="Times New Roman" pitchFamily="18" charset="0"/>
                <a:cs typeface="Zar" pitchFamily="2" charset="-78"/>
              </a:rPr>
              <a:t> of knowledge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تبارشناسی دانش</a:t>
            </a:r>
            <a:endParaRPr lang="en-US" sz="4400" dirty="0" smtClean="0">
              <a:latin typeface="Times New Roman" pitchFamily="18" charset="0"/>
              <a:cs typeface="Zar" pitchFamily="2" charset="-78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400" dirty="0" err="1" smtClean="0">
                <a:latin typeface="Times New Roman" pitchFamily="18" charset="0"/>
                <a:cs typeface="Zar" pitchFamily="2" charset="-78"/>
              </a:rPr>
              <a:t>Decostruction</a:t>
            </a:r>
            <a:endParaRPr lang="en-US" sz="4400" dirty="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واسازی</a:t>
            </a:r>
            <a:endParaRPr lang="en-US" sz="4400" dirty="0" smtClean="0">
              <a:latin typeface="Times New Roman" pitchFamily="18" charset="0"/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نقد هوشورزی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en-US" sz="2400" dirty="0" smtClean="0"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endParaRPr lang="fa-IR" sz="4800" dirty="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مروری بر پيشينه اين سنخ از </a:t>
            </a:r>
            <a:r>
              <a:rPr lang="fa-IR" sz="4800" dirty="0" smtClean="0">
                <a:latin typeface="Times New Roman" pitchFamily="18" charset="0"/>
                <a:cs typeface="Zar" pitchFamily="2" charset="-78"/>
                <a:hlinkClick r:id="rId3" action="ppaction://hlinkfile"/>
              </a:rPr>
              <a:t>تأملات</a:t>
            </a:r>
            <a:endParaRPr lang="fa-IR" sz="4800" dirty="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endParaRPr lang="fa-IR" sz="4800" dirty="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endParaRPr lang="fa-IR" sz="4800" dirty="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endParaRPr lang="ar-SA" sz="4800" dirty="0" smtClean="0">
              <a:latin typeface="Times New Roman" pitchFamily="18" charset="0"/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توجه به منطق و هوشورزی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فلسفه</a:t>
            </a:r>
          </a:p>
          <a:p>
            <a:pPr algn="r" rtl="1" eaLnBrk="1" hangingPunct="1">
              <a:lnSpc>
                <a:spcPct val="90000"/>
              </a:lnSpc>
            </a:pPr>
            <a:endParaRPr lang="fa-IR" sz="4400" dirty="0" smtClean="0">
              <a:latin typeface="Times New Roman" pitchFamily="18" charset="0"/>
              <a:cs typeface="Zar" pitchFamily="2" charset="-78"/>
            </a:endParaRP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رياضيات و هوش مصنوعی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زبانشناسی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4400" dirty="0" smtClean="0">
                <a:latin typeface="Times New Roman" pitchFamily="18" charset="0"/>
                <a:cs typeface="Zar" pitchFamily="2" charset="-78"/>
              </a:rPr>
              <a:t>روانشناسی</a:t>
            </a:r>
            <a:endParaRPr lang="ar-SA" sz="4400" dirty="0" smtClean="0">
              <a:latin typeface="Times New Roman" pitchFamily="18" charset="0"/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sz="4000" b="1" dirty="0" smtClean="0">
                <a:cs typeface="Zar" pitchFamily="2" charset="-78"/>
              </a:rPr>
              <a:t>باز گونه های منطق و هوشورزی</a:t>
            </a:r>
            <a:endParaRPr lang="ru-RU" sz="4000" b="1" dirty="0" smtClean="0">
              <a:cs typeface="Zar" pitchFamily="2" charset="-78"/>
            </a:endParaRPr>
          </a:p>
        </p:txBody>
      </p:sp>
      <p:sp>
        <p:nvSpPr>
          <p:cNvPr id="10243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algn="r" rtl="1" eaLnBrk="1" hangingPunct="1"/>
            <a:r>
              <a:rPr lang="fa-IR" sz="3200" dirty="0" smtClean="0">
                <a:cs typeface="Badr" pitchFamily="2" charset="-78"/>
              </a:rPr>
              <a:t>منطق</a:t>
            </a:r>
            <a:r>
              <a:rPr lang="fa-IR" sz="3600" dirty="0" smtClean="0">
                <a:cs typeface="Badr" pitchFamily="2" charset="-78"/>
              </a:rPr>
              <a:t> يا منطق ها </a:t>
            </a:r>
          </a:p>
          <a:p>
            <a:pPr algn="r" rtl="1" eaLnBrk="1" hangingPunct="1"/>
            <a:r>
              <a:rPr lang="fa-IR" sz="3600" dirty="0" smtClean="0">
                <a:cs typeface="Badr" pitchFamily="2" charset="-78"/>
              </a:rPr>
              <a:t>(اهداف سخن: اهداف آگاهشی و اهداف انگيزشی)</a:t>
            </a:r>
          </a:p>
          <a:p>
            <a:pPr algn="r" rtl="1" eaLnBrk="1" hangingPunct="1"/>
            <a:r>
              <a:rPr lang="fa-IR" sz="3600" dirty="0" smtClean="0">
                <a:cs typeface="Badr" pitchFamily="2" charset="-78"/>
              </a:rPr>
              <a:t>انگيزش منطق خود را دارد. </a:t>
            </a:r>
          </a:p>
          <a:p>
            <a:pPr algn="r" rtl="1" eaLnBrk="1" hangingPunct="1"/>
            <a:r>
              <a:rPr lang="fa-IR" sz="3600" dirty="0" smtClean="0">
                <a:cs typeface="Badr" pitchFamily="2" charset="-78"/>
              </a:rPr>
              <a:t>آگاهش وقتی وارد اعماق عالم وجود می شود، نيازمند منطقی يا منطق هايی پيچيده تر است.</a:t>
            </a:r>
          </a:p>
          <a:p>
            <a:pPr algn="r" rtl="1" eaLnBrk="1" hangingPunct="1"/>
            <a:r>
              <a:rPr lang="fa-IR" sz="3600" dirty="0" smtClean="0">
                <a:cs typeface="Badr" pitchFamily="2" charset="-78"/>
              </a:rPr>
              <a:t>نقد آگاهش در چارچوب منطق صوری برد محدودی دارد. حتی نزد ارسطو منطق آلترناتيو وجود داشته است.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نقد هوشورزی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lnSpc>
                <a:spcPct val="90000"/>
              </a:lnSpc>
            </a:pP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افرادی که توسط ديگران مخطئ و بدعقيده خوانده شده اند. (عدم تعهد به منطق هوشورزی)</a:t>
            </a:r>
          </a:p>
          <a:p>
            <a:pPr algn="r" rtl="1">
              <a:lnSpc>
                <a:spcPct val="90000"/>
              </a:lnSpc>
            </a:pP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افرادی که توسط ديگران ديوانه خوانده شده اند. (خروج از منطق هوشورزی)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نظريه عقلاء المجانين (سطوح هوشورزی)</a:t>
            </a:r>
            <a:endParaRPr lang="ar-SA" sz="4800" dirty="0" smtClean="0">
              <a:latin typeface="Times New Roman" pitchFamily="18" charset="0"/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ru-RU" altLang="zh-CN" sz="4600" dirty="0" smtClean="0">
                <a:cs typeface="Times New Roman" pitchFamily="18" charset="0"/>
              </a:rPr>
              <a:t> </a:t>
            </a:r>
            <a:r>
              <a:rPr lang="fa-IR" altLang="zh-CN" sz="4600" dirty="0" smtClean="0">
                <a:cs typeface="Times New Roman" pitchFamily="18" charset="0"/>
              </a:rPr>
              <a:t> </a:t>
            </a:r>
            <a:r>
              <a:rPr lang="fa-IR" altLang="zh-CN" sz="4600" b="1" dirty="0" smtClean="0">
                <a:latin typeface="Tahoma" pitchFamily="34" charset="0"/>
                <a:ea typeface="Tahoma" pitchFamily="34" charset="0"/>
                <a:cs typeface="Zar" pitchFamily="2" charset="-78"/>
              </a:rPr>
              <a:t>نقد هوشورزی</a:t>
            </a:r>
            <a:endParaRPr lang="en-US" sz="4600" b="1" dirty="0" smtClean="0">
              <a:latin typeface="Tahoma" pitchFamily="34" charset="0"/>
              <a:ea typeface="Tahoma" pitchFamily="34" charset="0"/>
              <a:cs typeface="Zar" pitchFamily="2" charset="-7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lnSpc>
                <a:spcPct val="90000"/>
              </a:lnSpc>
            </a:pP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افرادی که  توسط داور معين بر اساس مشهور در شمار عقلاء مخطئ محسوب می شوند، ولی به هنگام ورود در جزئيات، به اصول هوشورزی از منظر آن داور پايبند نيستند.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fa-IR" sz="4800" dirty="0" smtClean="0">
                <a:latin typeface="Times New Roman" pitchFamily="18" charset="0"/>
                <a:cs typeface="Zar" pitchFamily="2" charset="-78"/>
              </a:rPr>
              <a:t>داوری دومعياره</a:t>
            </a:r>
          </a:p>
          <a:p>
            <a:pPr algn="l" eaLnBrk="1" hangingPunct="1">
              <a:lnSpc>
                <a:spcPct val="90000"/>
              </a:lnSpc>
            </a:pPr>
            <a:endParaRPr lang="ar-SA" sz="4800" dirty="0" smtClean="0">
              <a:latin typeface="Times New Roman" pitchFamily="18" charset="0"/>
              <a:cs typeface="Zar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ers">
  <a:themeElements>
    <a:clrScheme name="Custom 1">
      <a:dk1>
        <a:srgbClr val="55863C"/>
      </a:dk1>
      <a:lt1>
        <a:srgbClr val="FFFFFF"/>
      </a:lt1>
      <a:dk2>
        <a:srgbClr val="375F2F"/>
      </a:dk2>
      <a:lt2>
        <a:srgbClr val="D1EFB3"/>
      </a:lt2>
      <a:accent1>
        <a:srgbClr val="00CC66"/>
      </a:accent1>
      <a:accent2>
        <a:srgbClr val="8EAC66"/>
      </a:accent2>
      <a:accent3>
        <a:srgbClr val="AEB6AD"/>
      </a:accent3>
      <a:accent4>
        <a:srgbClr val="DADADA"/>
      </a:accent4>
      <a:accent5>
        <a:srgbClr val="AAE2B8"/>
      </a:accent5>
      <a:accent6>
        <a:srgbClr val="809B5C"/>
      </a:accent6>
      <a:hlink>
        <a:srgbClr val="B4EF7F"/>
      </a:hlink>
      <a:folHlink>
        <a:srgbClr val="F8F6AC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2030</TotalTime>
  <Words>302</Words>
  <Application>Microsoft PowerPoint</Application>
  <PresentationFormat>On-screen Show (4:3)</PresentationFormat>
  <Paragraphs>69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Layers</vt:lpstr>
      <vt:lpstr>بسم الله الرحمن الرحيم</vt:lpstr>
      <vt:lpstr>روش شناسی نقد هوشورزی  و تحليل منطقی</vt:lpstr>
      <vt:lpstr> نقد هوشورزی: گذاری بر مبانی  </vt:lpstr>
      <vt:lpstr>  نقد هوشورزی</vt:lpstr>
      <vt:lpstr>  منطق</vt:lpstr>
      <vt:lpstr>  گونه های منطق</vt:lpstr>
      <vt:lpstr>  گونه های منطق</vt:lpstr>
      <vt:lpstr>  گونه های منطق</vt:lpstr>
      <vt:lpstr>  نقد هوشورزی</vt:lpstr>
      <vt:lpstr>  توجه به منطق و هوشورزی</vt:lpstr>
      <vt:lpstr>باز گونه های منطق و هوشورزی</vt:lpstr>
      <vt:lpstr>  نقد هوشورزی</vt:lpstr>
      <vt:lpstr>  نقد هوشورزی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A.P</dc:creator>
  <cp:lastModifiedBy>A.P</cp:lastModifiedBy>
  <cp:revision>183</cp:revision>
  <dcterms:created xsi:type="dcterms:W3CDTF">1601-01-01T00:00:00Z</dcterms:created>
  <dcterms:modified xsi:type="dcterms:W3CDTF">2016-05-26T18:34:41Z</dcterms:modified>
</cp:coreProperties>
</file>